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Everybody Works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4000" dirty="0">
                <a:solidFill>
                  <a:schemeClr val="tx2"/>
                </a:solidFill>
              </a:rPr>
              <a:t>To help students recognize the scope and diversity of every individual’s accomplishments on a daily basis.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Everybody Works (Workbook)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Activity 17 </a:t>
            </a:r>
          </a:p>
          <a:p>
            <a:r>
              <a:rPr lang="en-US" sz="3200" dirty="0">
                <a:solidFill>
                  <a:schemeClr val="tx2"/>
                </a:solidFill>
              </a:rPr>
              <a:t>Read the introduction silently.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Think about your typical “working day.”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List the tasks and activities you performed in the space in your workbook.</a:t>
            </a:r>
          </a:p>
          <a:p>
            <a:r>
              <a:rPr lang="en-US" sz="3200" dirty="0">
                <a:solidFill>
                  <a:schemeClr val="tx2"/>
                </a:solidFill>
              </a:rPr>
              <a:t>How do you feel about your accomplishments from your working day?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/>
              <a:t>What are Emotions?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are some adjectives (</a:t>
            </a:r>
            <a:r>
              <a:rPr lang="en-US" sz="2400" dirty="0">
                <a:solidFill>
                  <a:schemeClr val="tx2"/>
                </a:solidFill>
              </a:rPr>
              <a:t>A word or phrase describing an attribute</a:t>
            </a:r>
            <a:r>
              <a:rPr lang="en-US" sz="3600" dirty="0">
                <a:solidFill>
                  <a:schemeClr val="tx2"/>
                </a:solidFill>
              </a:rPr>
              <a:t>) for the words,</a:t>
            </a:r>
          </a:p>
          <a:p>
            <a:pPr marL="0" indent="0">
              <a:buNone/>
            </a:pPr>
            <a:r>
              <a:rPr lang="en-US" sz="3600" dirty="0"/>
              <a:t>            </a:t>
            </a:r>
            <a:r>
              <a:rPr lang="en-US" sz="3600" dirty="0">
                <a:solidFill>
                  <a:srgbClr val="FF0000"/>
                </a:solidFill>
              </a:rPr>
              <a:t>“</a:t>
            </a:r>
            <a:r>
              <a:rPr lang="en-US" sz="3600" b="1" i="1" u="sng" dirty="0">
                <a:solidFill>
                  <a:srgbClr val="FF0000"/>
                </a:solidFill>
              </a:rPr>
              <a:t>emotion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>
                <a:solidFill>
                  <a:schemeClr val="tx2"/>
                </a:solidFill>
              </a:rPr>
              <a:t>and/or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“</a:t>
            </a:r>
            <a:r>
              <a:rPr lang="en-US" sz="3600" b="1" i="1" u="sng" dirty="0">
                <a:solidFill>
                  <a:srgbClr val="FF0000"/>
                </a:solidFill>
              </a:rPr>
              <a:t>feelings</a:t>
            </a:r>
            <a:r>
              <a:rPr lang="en-US" sz="3600" dirty="0">
                <a:solidFill>
                  <a:srgbClr val="FF0000"/>
                </a:solidFill>
              </a:rPr>
              <a:t>?”</a:t>
            </a:r>
          </a:p>
          <a:p>
            <a:r>
              <a:rPr lang="en-US" sz="3600" dirty="0">
                <a:solidFill>
                  <a:schemeClr val="tx2"/>
                </a:solidFill>
              </a:rPr>
              <a:t>Examples:  Sad, Mad, Angry, Happy, Gloom, Fresh, Bold, Startled, Narcissistic, Sarcastic, etc.</a:t>
            </a:r>
          </a:p>
          <a:p>
            <a:r>
              <a:rPr lang="en-US" sz="3600" dirty="0">
                <a:solidFill>
                  <a:schemeClr val="tx2"/>
                </a:solidFill>
              </a:rPr>
              <a:t>Remember…feelings are a </a:t>
            </a:r>
            <a:r>
              <a:rPr lang="en-US" sz="3600" dirty="0">
                <a:solidFill>
                  <a:srgbClr val="00B050"/>
                </a:solidFill>
              </a:rPr>
              <a:t>VERB</a:t>
            </a:r>
            <a:r>
              <a:rPr lang="en-US" sz="3600" dirty="0"/>
              <a:t>!  </a:t>
            </a:r>
          </a:p>
          <a:p>
            <a:r>
              <a:rPr lang="en-US" sz="3600" dirty="0">
                <a:solidFill>
                  <a:schemeClr val="tx2"/>
                </a:solidFill>
              </a:rPr>
              <a:t>You CHOOSE your mood!  (You CHOOSE to be angry, sad, happy, </a:t>
            </a:r>
            <a:r>
              <a:rPr lang="en-US" sz="3600" dirty="0" err="1">
                <a:solidFill>
                  <a:schemeClr val="tx2"/>
                </a:solidFill>
              </a:rPr>
              <a:t>etc</a:t>
            </a:r>
            <a:r>
              <a:rPr lang="en-US" sz="3600" dirty="0">
                <a:solidFill>
                  <a:schemeClr val="tx2"/>
                </a:solidFill>
              </a:rPr>
              <a:t>!)</a:t>
            </a:r>
          </a:p>
          <a:p>
            <a:r>
              <a:rPr lang="en-US" sz="3600" dirty="0">
                <a:solidFill>
                  <a:schemeClr val="tx2"/>
                </a:solidFill>
              </a:rPr>
              <a:t>Emotions play a part in a person’s want to work. 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People Work For Survival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People work just to bring “home the bacon.”</a:t>
            </a:r>
          </a:p>
          <a:p>
            <a:r>
              <a:rPr lang="en-US" sz="4000" dirty="0">
                <a:solidFill>
                  <a:schemeClr val="tx2"/>
                </a:solidFill>
              </a:rPr>
              <a:t>To fulfill their basic needs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       (i.e. shelter, food, clothing, etc.)</a:t>
            </a:r>
          </a:p>
        </p:txBody>
      </p:sp>
    </p:spTree>
    <p:extLst>
      <p:ext uri="{BB962C8B-B14F-4D97-AF65-F5344CB8AC3E}">
        <p14:creationId xmlns:p14="http://schemas.microsoft.com/office/powerpoint/2010/main" val="36019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Work to Define Themselves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Being able to provide a job title for themselves or a list of accomplishments makes them feel more “real” to ourselves and others.</a:t>
            </a:r>
          </a:p>
          <a:p>
            <a:r>
              <a:rPr lang="en-US" sz="4000" dirty="0">
                <a:solidFill>
                  <a:schemeClr val="tx2"/>
                </a:solidFill>
              </a:rPr>
              <a:t>Example:  “I’m a Teacher,” I’m an Architect,” “I’m a Mail Carrier,” etc.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6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Work For a Sense of Security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Work is usually constant.</a:t>
            </a:r>
          </a:p>
          <a:p>
            <a:r>
              <a:rPr lang="en-US" sz="3600" dirty="0">
                <a:solidFill>
                  <a:schemeClr val="tx2"/>
                </a:solidFill>
              </a:rPr>
              <a:t>There are changes on a day to day basis, but </a:t>
            </a:r>
            <a:r>
              <a:rPr lang="en-US" sz="3600" dirty="0">
                <a:solidFill>
                  <a:srgbClr val="FF0000"/>
                </a:solidFill>
              </a:rPr>
              <a:t>YOU KNOW </a:t>
            </a:r>
            <a:r>
              <a:rPr lang="en-US" sz="3600" dirty="0">
                <a:solidFill>
                  <a:schemeClr val="tx2"/>
                </a:solidFill>
              </a:rPr>
              <a:t>what you are going to expect.</a:t>
            </a:r>
          </a:p>
          <a:p>
            <a:r>
              <a:rPr lang="en-US" sz="3600" dirty="0">
                <a:solidFill>
                  <a:schemeClr val="tx2"/>
                </a:solidFill>
              </a:rPr>
              <a:t>Your spouse might be in a good or bad mood when you get home.  </a:t>
            </a:r>
          </a:p>
          <a:p>
            <a:r>
              <a:rPr lang="en-US" sz="3600" dirty="0">
                <a:solidFill>
                  <a:schemeClr val="tx2"/>
                </a:solidFill>
              </a:rPr>
              <a:t>Work fills the gap they are not getting from their home life or friends.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8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/>
              <a:t>Work for Self-Respect, or Power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It’s not often easy to feel powerful in our world.</a:t>
            </a:r>
          </a:p>
          <a:p>
            <a:r>
              <a:rPr lang="en-US" sz="3200" dirty="0">
                <a:solidFill>
                  <a:schemeClr val="tx2"/>
                </a:solidFill>
              </a:rPr>
              <a:t>Some people will always be more powerful than you.</a:t>
            </a:r>
          </a:p>
          <a:p>
            <a:r>
              <a:rPr lang="en-US" sz="3200" dirty="0">
                <a:solidFill>
                  <a:schemeClr val="tx2"/>
                </a:solidFill>
              </a:rPr>
              <a:t>Discrimination based on sex or race is real and robs its victims of the feeling that they can direct their own lives.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Working gives some the power and sense of control that adds to their self-respect.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5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/>
              <a:t>Work </a:t>
            </a:r>
            <a:r>
              <a:rPr lang="en-US" sz="4400" u="sng" dirty="0" smtClean="0"/>
              <a:t>to Conquer Time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We are aware that we will not be on earth forever.</a:t>
            </a:r>
          </a:p>
          <a:p>
            <a:r>
              <a:rPr lang="en-US" sz="3200" dirty="0">
                <a:solidFill>
                  <a:schemeClr val="tx2"/>
                </a:solidFill>
              </a:rPr>
              <a:t>We have a sense that time will simply, “vanish.”</a:t>
            </a:r>
          </a:p>
          <a:p>
            <a:r>
              <a:rPr lang="en-US" sz="3200" dirty="0">
                <a:solidFill>
                  <a:schemeClr val="tx2"/>
                </a:solidFill>
              </a:rPr>
              <a:t>One way to conquer our time is to fill each day with achievements or accomplishments.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These experiences are part of what we see ourselves to be.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1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/>
              <a:t>Work </a:t>
            </a:r>
            <a:r>
              <a:rPr lang="en-US" sz="4400" u="sng" dirty="0" smtClean="0"/>
              <a:t>to Measure Their Self-Worth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Working is a way of, “keeping score” or comparing ourselves to others.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 got the promotion?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 earned respect in the group?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 makes the most money?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We feel better when we succeed at a difficult task.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We also place importance on public recognition: the more lives you touch, the longer you may be remembered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6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Do You Work?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Everyday tasks you perform </a:t>
            </a:r>
            <a:r>
              <a:rPr lang="en-US" sz="4000" i="1" dirty="0">
                <a:solidFill>
                  <a:schemeClr val="tx2"/>
                </a:solidFill>
              </a:rPr>
              <a:t>ARE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work</a:t>
            </a:r>
            <a:r>
              <a:rPr lang="en-US" sz="4000" dirty="0"/>
              <a:t>!</a:t>
            </a:r>
          </a:p>
          <a:p>
            <a:r>
              <a:rPr lang="en-US" sz="4000" dirty="0">
                <a:solidFill>
                  <a:schemeClr val="tx2"/>
                </a:solidFill>
              </a:rPr>
              <a:t>You are a student; unpaid perhaps, but still a worker.</a:t>
            </a:r>
          </a:p>
        </p:txBody>
      </p:sp>
    </p:spTree>
    <p:extLst>
      <p:ext uri="{BB962C8B-B14F-4D97-AF65-F5344CB8AC3E}">
        <p14:creationId xmlns:p14="http://schemas.microsoft.com/office/powerpoint/2010/main" val="39077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66</TotalTime>
  <Words>529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Everybody Works</vt:lpstr>
      <vt:lpstr>What are Emotions?</vt:lpstr>
      <vt:lpstr>People Work For Survival</vt:lpstr>
      <vt:lpstr>Work to Define Themselves</vt:lpstr>
      <vt:lpstr>Work For a Sense of Security</vt:lpstr>
      <vt:lpstr>Work for Self-Respect, or Power</vt:lpstr>
      <vt:lpstr>Work to Conquer Time</vt:lpstr>
      <vt:lpstr>Work to Measure Their Self-Worth</vt:lpstr>
      <vt:lpstr>Do You Work?</vt:lpstr>
      <vt:lpstr>Everybody Works (Workbook)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15</cp:revision>
  <dcterms:created xsi:type="dcterms:W3CDTF">2019-07-07T21:23:27Z</dcterms:created>
  <dcterms:modified xsi:type="dcterms:W3CDTF">2019-07-08T15:14:47Z</dcterms:modified>
</cp:coreProperties>
</file>